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13004800" cy="9753600"/>
  <p:notesSz cx="6858000" cy="9144000"/>
  <p:defaultTextStyle>
    <a:lvl1pPr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231900" indent="-342900">
              <a:spcBef>
                <a:spcPts val="3200"/>
              </a:spcBef>
              <a:defRPr sz="2800"/>
            </a:lvl3pPr>
            <a:lvl4pPr marL="1676400" indent="-342900">
              <a:spcBef>
                <a:spcPts val="3200"/>
              </a:spcBef>
              <a:defRPr sz="2800"/>
            </a:lvl4pPr>
            <a:lvl5pPr marL="2120900" indent="-342900">
              <a:spcBef>
                <a:spcPts val="32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One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Two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Three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Four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spd="med" advClick="1"/>
  <p:txStyles>
    <p:titleStyle>
      <a:lvl1pPr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1.jpeg"/><Relationship Id="rId4" Type="http://schemas.openxmlformats.org/officeDocument/2006/relationships/image" Target="../media/image7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1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.jpeg"/><Relationship Id="rId4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40050" y="2432050"/>
            <a:ext cx="7124700" cy="4889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3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IMG_221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2919" y="2438400"/>
            <a:ext cx="4743451" cy="6324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84" name="pasted-image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Shape 85"/>
          <p:cNvSpPr/>
          <p:nvPr/>
        </p:nvSpPr>
        <p:spPr>
          <a:xfrm>
            <a:off x="1754726" y="1048097"/>
            <a:ext cx="3099837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Before:</a:t>
            </a:r>
          </a:p>
        </p:txBody>
      </p:sp>
      <p:sp>
        <p:nvSpPr>
          <p:cNvPr id="86" name="Shape 86"/>
          <p:cNvSpPr/>
          <p:nvPr/>
        </p:nvSpPr>
        <p:spPr>
          <a:xfrm>
            <a:off x="8030254" y="1048097"/>
            <a:ext cx="3099838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After:</a:t>
            </a:r>
          </a:p>
        </p:txBody>
      </p:sp>
      <p:pic>
        <p:nvPicPr>
          <p:cNvPr id="87" name="Screen Shot 2015-10-29 at 7.20.23 PM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043669" y="2475256"/>
            <a:ext cx="3068983" cy="6286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asted-image.png"/>
          <p:cNvPicPr/>
          <p:nvPr/>
        </p:nvPicPr>
        <p:blipFill>
          <a:blip r:embed="rId2">
            <a:alphaModFix amt="26248"/>
            <a:extLst/>
          </a:blip>
          <a:stretch>
            <a:fillRect/>
          </a:stretch>
        </p:blipFill>
        <p:spPr>
          <a:xfrm>
            <a:off x="3757602" y="2132806"/>
            <a:ext cx="5489596" cy="5487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0" name="pasted-image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Shape 91"/>
          <p:cNvSpPr/>
          <p:nvPr/>
        </p:nvSpPr>
        <p:spPr>
          <a:xfrm>
            <a:off x="886724" y="4253225"/>
            <a:ext cx="11231351" cy="12471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1" spc="200" sz="10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200" sz="10000">
                <a:solidFill>
                  <a:srgbClr val="F39C12"/>
                </a:solidFill>
              </a:rPr>
              <a:t>proto.io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94" name="Shape 94"/>
          <p:cNvSpPr/>
          <p:nvPr/>
        </p:nvSpPr>
        <p:spPr>
          <a:xfrm>
            <a:off x="886724" y="1137089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Helpful:</a:t>
            </a:r>
          </a:p>
        </p:txBody>
      </p:sp>
      <p:sp>
        <p:nvSpPr>
          <p:cNvPr id="95" name="Shape 95"/>
          <p:cNvSpPr/>
          <p:nvPr/>
        </p:nvSpPr>
        <p:spPr>
          <a:xfrm>
            <a:off x="886724" y="3096209"/>
            <a:ext cx="11231351" cy="709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Animations</a:t>
            </a: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 - easy and simple to set up</a:t>
            </a:r>
          </a:p>
        </p:txBody>
      </p:sp>
      <p:sp>
        <p:nvSpPr>
          <p:cNvPr id="96" name="Shape 96"/>
          <p:cNvSpPr/>
          <p:nvPr/>
        </p:nvSpPr>
        <p:spPr>
          <a:xfrm>
            <a:off x="886724" y="4251909"/>
            <a:ext cx="11231351" cy="709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Transitions and gestures</a:t>
            </a: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- built in!</a:t>
            </a:r>
          </a:p>
        </p:txBody>
      </p:sp>
      <p:sp>
        <p:nvSpPr>
          <p:cNvPr id="97" name="Shape 97"/>
          <p:cNvSpPr/>
          <p:nvPr/>
        </p:nvSpPr>
        <p:spPr>
          <a:xfrm>
            <a:off x="886724" y="5407609"/>
            <a:ext cx="11231351" cy="709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Drag and drop interface</a:t>
            </a: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- easy to use</a:t>
            </a:r>
          </a:p>
        </p:txBody>
      </p:sp>
      <p:sp>
        <p:nvSpPr>
          <p:cNvPr id="98" name="Shape 98"/>
          <p:cNvSpPr/>
          <p:nvPr/>
        </p:nvSpPr>
        <p:spPr>
          <a:xfrm>
            <a:off x="886724" y="6563309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Preloaded buttons</a:t>
            </a: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- didn’t have to think about lower level problems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01" name="Shape 101"/>
          <p:cNvSpPr/>
          <p:nvPr/>
        </p:nvSpPr>
        <p:spPr>
          <a:xfrm>
            <a:off x="886724" y="1137089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Counterproductive:</a:t>
            </a:r>
          </a:p>
        </p:txBody>
      </p:sp>
      <p:sp>
        <p:nvSpPr>
          <p:cNvPr id="102" name="Shape 102"/>
          <p:cNvSpPr/>
          <p:nvPr/>
        </p:nvSpPr>
        <p:spPr>
          <a:xfrm>
            <a:off x="886724" y="2841345"/>
            <a:ext cx="11231351" cy="15418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Photography</a:t>
            </a: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 - proto.io lacks a mechanism to prototype camera</a:t>
            </a:r>
          </a:p>
        </p:txBody>
      </p:sp>
      <p:sp>
        <p:nvSpPr>
          <p:cNvPr id="103" name="Shape 103"/>
          <p:cNvSpPr/>
          <p:nvPr/>
        </p:nvSpPr>
        <p:spPr>
          <a:xfrm>
            <a:off x="886724" y="4829759"/>
            <a:ext cx="11231351" cy="7091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Documentation</a:t>
            </a: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- was terrible</a:t>
            </a:r>
          </a:p>
        </p:txBody>
      </p:sp>
      <p:sp>
        <p:nvSpPr>
          <p:cNvPr id="104" name="Shape 104"/>
          <p:cNvSpPr/>
          <p:nvPr/>
        </p:nvSpPr>
        <p:spPr>
          <a:xfrm>
            <a:off x="886724" y="5985459"/>
            <a:ext cx="11231351" cy="2374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Offline HTML</a:t>
            </a: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- lack of a skin wrapper makes the offline HTML version difficult to get working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Shape 107"/>
          <p:cNvSpPr/>
          <p:nvPr/>
        </p:nvSpPr>
        <p:spPr>
          <a:xfrm>
            <a:off x="886724" y="1137089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Tradeoffs:</a:t>
            </a:r>
          </a:p>
        </p:txBody>
      </p:sp>
      <p:sp>
        <p:nvSpPr>
          <p:cNvPr id="108" name="Shape 108"/>
          <p:cNvSpPr/>
          <p:nvPr/>
        </p:nvSpPr>
        <p:spPr>
          <a:xfrm>
            <a:off x="886724" y="2560752"/>
            <a:ext cx="11231351" cy="2010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Interface</a:t>
            </a:r>
            <a:r>
              <a: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 - we wanted Pinterest style wiggle/more complex animations, but when learning a new tool, not practical</a:t>
            </a:r>
          </a:p>
        </p:txBody>
      </p:sp>
      <p:sp>
        <p:nvSpPr>
          <p:cNvPr id="109" name="Shape 109"/>
          <p:cNvSpPr/>
          <p:nvPr/>
        </p:nvSpPr>
        <p:spPr>
          <a:xfrm>
            <a:off x="886724" y="6438925"/>
            <a:ext cx="1123135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Data/Backend</a:t>
            </a:r>
            <a:r>
              <a: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- all hardcoded</a:t>
            </a:r>
          </a:p>
        </p:txBody>
      </p:sp>
      <p:sp>
        <p:nvSpPr>
          <p:cNvPr id="110" name="Shape 110"/>
          <p:cNvSpPr/>
          <p:nvPr/>
        </p:nvSpPr>
        <p:spPr>
          <a:xfrm>
            <a:off x="886724" y="7329499"/>
            <a:ext cx="11231351" cy="1311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“Wizard of Oz”</a:t>
            </a:r>
            <a:r>
              <a: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- system automatically knowing what kind of reminder to set based on entry</a:t>
            </a:r>
          </a:p>
        </p:txBody>
      </p:sp>
      <p:sp>
        <p:nvSpPr>
          <p:cNvPr id="111" name="Shape 111"/>
          <p:cNvSpPr/>
          <p:nvPr/>
        </p:nvSpPr>
        <p:spPr>
          <a:xfrm>
            <a:off x="886724" y="4849342"/>
            <a:ext cx="11231351" cy="1311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Camera/Video</a:t>
            </a:r>
            <a:r>
              <a: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 - unable to prototype dynamic input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/>
        </p:nvSpPr>
        <p:spPr>
          <a:xfrm>
            <a:off x="886724" y="523231"/>
            <a:ext cx="11231351" cy="1010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20000"/>
              </a:lnSpc>
              <a:defRPr b="1" spc="159" sz="8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59" sz="8000">
                <a:solidFill>
                  <a:srgbClr val="F39C12"/>
                </a:solidFill>
              </a:rPr>
              <a:t>Prototype:</a:t>
            </a:r>
          </a:p>
        </p:txBody>
      </p:sp>
      <p:pic>
        <p:nvPicPr>
          <p:cNvPr id="114" name="Screen Shot 2015-10-29 at 7.44.43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91886" y="2934324"/>
            <a:ext cx="1902620" cy="38846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5" name="Screen Shot 2015-10-29 at 7.45.49 P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72202" y="2937559"/>
            <a:ext cx="1902620" cy="38782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Screen Shot 2015-10-29 at 7.20.23 PM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732806" y="2992090"/>
            <a:ext cx="1895476" cy="37976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17" name="Screen Shot 2015-10-29 at 7.46.45 PM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947584" y="2962994"/>
            <a:ext cx="1860948" cy="38274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8" name="Screen Shot 2015-10-29 at 7.18.22 PM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555456" y="2959100"/>
            <a:ext cx="1890172" cy="3844926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1" name="Group 121"/>
          <p:cNvGrpSpPr/>
          <p:nvPr/>
        </p:nvGrpSpPr>
        <p:grpSpPr>
          <a:xfrm>
            <a:off x="734521" y="3815444"/>
            <a:ext cx="11535758" cy="2122713"/>
            <a:chOff x="-25400" y="-70986"/>
            <a:chExt cx="11535757" cy="2122712"/>
          </a:xfrm>
        </p:grpSpPr>
        <p:sp>
          <p:nvSpPr>
            <p:cNvPr id="120" name="Shape 120"/>
            <p:cNvSpPr/>
            <p:nvPr/>
          </p:nvSpPr>
          <p:spPr>
            <a:xfrm>
              <a:off x="0" y="0"/>
              <a:ext cx="11477498" cy="1980740"/>
            </a:xfrm>
            <a:prstGeom prst="rightArrow">
              <a:avLst>
                <a:gd name="adj1" fmla="val 32000"/>
                <a:gd name="adj2" fmla="val 41035"/>
              </a:avLst>
            </a:prstGeom>
            <a:solidFill>
              <a:srgbClr val="000000">
                <a:alpha val="15406"/>
              </a:srgbClr>
            </a:solidFill>
            <a:ln>
              <a:noFill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2600"/>
              </a:pPr>
            </a:p>
          </p:txBody>
        </p:sp>
        <p:pic>
          <p:nvPicPr>
            <p:cNvPr id="119" name=""/>
            <p:cNvPicPr/>
            <p:nvPr/>
          </p:nvPicPr>
          <p:blipFill>
            <a:blip r:embed="rId7">
              <a:alphaModFix amt="15406"/>
              <a:extLst/>
            </a:blip>
            <a:stretch>
              <a:fillRect/>
            </a:stretch>
          </p:blipFill>
          <p:spPr>
            <a:xfrm>
              <a:off x="-25400" y="-70987"/>
              <a:ext cx="11535757" cy="2122713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hape 36"/>
          <p:cNvSpPr/>
          <p:nvPr/>
        </p:nvSpPr>
        <p:spPr>
          <a:xfrm>
            <a:off x="886724" y="3273145"/>
            <a:ext cx="11231351" cy="32073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</a:rPr>
              <a:t>Bento provides a platform for users to document inspiration that they see on a daily basis, and be reminded to come back to it and act on it.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Shape 39"/>
          <p:cNvSpPr/>
          <p:nvPr/>
        </p:nvSpPr>
        <p:spPr>
          <a:xfrm>
            <a:off x="886724" y="6259209"/>
            <a:ext cx="11231351" cy="2709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Bento is a just-in-time solution that helps you actively record your life for moments or pieces that inspire you, and then prompts you to come back and act on this creative inspiration later</a:t>
            </a:r>
          </a:p>
        </p:txBody>
      </p:sp>
      <p:sp>
        <p:nvSpPr>
          <p:cNvPr id="40" name="Shape 40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Problem:</a:t>
            </a:r>
          </a:p>
        </p:txBody>
      </p:sp>
      <p:sp>
        <p:nvSpPr>
          <p:cNvPr id="41" name="Shape 41"/>
          <p:cNvSpPr/>
          <p:nvPr/>
        </p:nvSpPr>
        <p:spPr>
          <a:xfrm>
            <a:off x="886724" y="5207505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Solution:</a:t>
            </a:r>
          </a:p>
        </p:txBody>
      </p:sp>
      <p:sp>
        <p:nvSpPr>
          <p:cNvPr id="42" name="Shape 42"/>
          <p:cNvSpPr/>
          <p:nvPr/>
        </p:nvSpPr>
        <p:spPr>
          <a:xfrm>
            <a:off x="886724" y="2233027"/>
            <a:ext cx="11231351" cy="2709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creative inspiration is scarce. when we forget about things in the world or moments that inspire us, we’re frustrated and our creative process is hindered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Shape 45"/>
          <p:cNvSpPr/>
          <p:nvPr/>
        </p:nvSpPr>
        <p:spPr>
          <a:xfrm>
            <a:off x="886724" y="5035003"/>
            <a:ext cx="1123135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scrolling through a journal of inspiration</a:t>
            </a:r>
          </a:p>
        </p:txBody>
      </p:sp>
      <p:sp>
        <p:nvSpPr>
          <p:cNvPr id="46" name="Shape 46"/>
          <p:cNvSpPr/>
          <p:nvPr/>
        </p:nvSpPr>
        <p:spPr>
          <a:xfrm>
            <a:off x="886724" y="871685"/>
            <a:ext cx="11231351" cy="786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Tasks</a:t>
            </a:r>
          </a:p>
        </p:txBody>
      </p:sp>
      <p:sp>
        <p:nvSpPr>
          <p:cNvPr id="47" name="Shape 47"/>
          <p:cNvSpPr/>
          <p:nvPr/>
        </p:nvSpPr>
        <p:spPr>
          <a:xfrm>
            <a:off x="886724" y="2294272"/>
            <a:ext cx="11231351" cy="65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Simple</a:t>
            </a:r>
          </a:p>
        </p:txBody>
      </p:sp>
      <p:sp>
        <p:nvSpPr>
          <p:cNvPr id="48" name="Shape 48"/>
          <p:cNvSpPr/>
          <p:nvPr/>
        </p:nvSpPr>
        <p:spPr>
          <a:xfrm>
            <a:off x="886724" y="4106456"/>
            <a:ext cx="11231351" cy="6570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Medium</a:t>
            </a:r>
          </a:p>
        </p:txBody>
      </p:sp>
      <p:sp>
        <p:nvSpPr>
          <p:cNvPr id="49" name="Shape 49"/>
          <p:cNvSpPr/>
          <p:nvPr/>
        </p:nvSpPr>
        <p:spPr>
          <a:xfrm>
            <a:off x="886724" y="5918639"/>
            <a:ext cx="11231351" cy="65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96" sz="4800">
                <a:solidFill>
                  <a:srgbClr val="F39C12"/>
                </a:solidFill>
                <a:latin typeface="Neutra Text Light SC Demi"/>
                <a:ea typeface="Neutra Text Light SC Demi"/>
                <a:cs typeface="Neutra Text Light SC Demi"/>
                <a:sym typeface="Neutra Text Light SC Demi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96" sz="4800">
                <a:solidFill>
                  <a:srgbClr val="F39C12"/>
                </a:solidFill>
              </a:rPr>
              <a:t>Complex</a:t>
            </a:r>
          </a:p>
        </p:txBody>
      </p:sp>
      <p:sp>
        <p:nvSpPr>
          <p:cNvPr id="50" name="Shape 50"/>
          <p:cNvSpPr/>
          <p:nvPr/>
        </p:nvSpPr>
        <p:spPr>
          <a:xfrm>
            <a:off x="886724" y="6847187"/>
            <a:ext cx="1123135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creating an inspiration entry</a:t>
            </a:r>
          </a:p>
        </p:txBody>
      </p:sp>
      <p:sp>
        <p:nvSpPr>
          <p:cNvPr id="51" name="Shape 51"/>
          <p:cNvSpPr/>
          <p:nvPr/>
        </p:nvSpPr>
        <p:spPr>
          <a:xfrm>
            <a:off x="886724" y="3222820"/>
            <a:ext cx="11231351" cy="61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79" sz="40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79" sz="4000">
                <a:solidFill>
                  <a:srgbClr val="ECF0F1"/>
                </a:solidFill>
              </a:rPr>
              <a:t>setting a reminder for an inspiration entry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hape 54"/>
          <p:cNvSpPr/>
          <p:nvPr/>
        </p:nvSpPr>
        <p:spPr>
          <a:xfrm>
            <a:off x="886724" y="6842850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</a:rPr>
              <a:t>camera roll integration, allowing users to add photos they already have</a:t>
            </a:r>
          </a:p>
        </p:txBody>
      </p:sp>
      <p:sp>
        <p:nvSpPr>
          <p:cNvPr id="55" name="Shape 55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We observed:</a:t>
            </a:r>
          </a:p>
        </p:txBody>
      </p:sp>
      <p:sp>
        <p:nvSpPr>
          <p:cNvPr id="56" name="Shape 56"/>
          <p:cNvSpPr/>
          <p:nvPr/>
        </p:nvSpPr>
        <p:spPr>
          <a:xfrm>
            <a:off x="886724" y="5207505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so we implemented:</a:t>
            </a:r>
          </a:p>
        </p:txBody>
      </p:sp>
      <p:sp>
        <p:nvSpPr>
          <p:cNvPr id="57" name="Shape 57"/>
          <p:cNvSpPr/>
          <p:nvPr/>
        </p:nvSpPr>
        <p:spPr>
          <a:xfrm>
            <a:off x="886724" y="2816668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users </a:t>
            </a:r>
            <a:r>
              <a:rPr spc="96" sz="48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assume</a:t>
            </a: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that they would be able to add photos from external sources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G_221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32919" y="2438400"/>
            <a:ext cx="4743451" cy="6324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60" name="pasted-image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61" name="Shape 61"/>
          <p:cNvSpPr/>
          <p:nvPr/>
        </p:nvSpPr>
        <p:spPr>
          <a:xfrm>
            <a:off x="1754726" y="1048097"/>
            <a:ext cx="3099837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Before:</a:t>
            </a:r>
          </a:p>
        </p:txBody>
      </p:sp>
      <p:sp>
        <p:nvSpPr>
          <p:cNvPr id="62" name="Shape 62"/>
          <p:cNvSpPr/>
          <p:nvPr/>
        </p:nvSpPr>
        <p:spPr>
          <a:xfrm>
            <a:off x="8030254" y="1048097"/>
            <a:ext cx="3099838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After:</a:t>
            </a:r>
          </a:p>
        </p:txBody>
      </p:sp>
      <p:pic>
        <p:nvPicPr>
          <p:cNvPr id="63" name="Screen Shot 2015-10-29 at 7.18.22 PM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017279" y="2443559"/>
            <a:ext cx="3119623" cy="63194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66" name="Shape 66"/>
          <p:cNvSpPr/>
          <p:nvPr/>
        </p:nvSpPr>
        <p:spPr>
          <a:xfrm>
            <a:off x="886724" y="6426492"/>
            <a:ext cx="11231351" cy="2374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</a:rPr>
              <a:t>click and create, where clicking the plus opens the multimedia addition options, instead of the drag and drop</a:t>
            </a:r>
          </a:p>
        </p:txBody>
      </p:sp>
      <p:sp>
        <p:nvSpPr>
          <p:cNvPr id="67" name="Shape 67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We observed:</a:t>
            </a:r>
          </a:p>
        </p:txBody>
      </p:sp>
      <p:sp>
        <p:nvSpPr>
          <p:cNvPr id="68" name="Shape 68"/>
          <p:cNvSpPr/>
          <p:nvPr/>
        </p:nvSpPr>
        <p:spPr>
          <a:xfrm>
            <a:off x="886724" y="5207505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so we implemented:</a:t>
            </a:r>
          </a:p>
        </p:txBody>
      </p:sp>
      <p:sp>
        <p:nvSpPr>
          <p:cNvPr id="69" name="Shape 69"/>
          <p:cNvSpPr/>
          <p:nvPr/>
        </p:nvSpPr>
        <p:spPr>
          <a:xfrm>
            <a:off x="886724" y="2400311"/>
            <a:ext cx="11231351" cy="2374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users </a:t>
            </a:r>
            <a:r>
              <a:rPr spc="96" sz="48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attempt</a:t>
            </a: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to press the plus in the middle of the entry screen instead of drag and drop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pic>
        <p:nvPicPr>
          <p:cNvPr id="72" name="IMG_2212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31669" y="2436733"/>
            <a:ext cx="4745951" cy="6327934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Shape 73"/>
          <p:cNvSpPr/>
          <p:nvPr/>
        </p:nvSpPr>
        <p:spPr>
          <a:xfrm>
            <a:off x="1754726" y="1048097"/>
            <a:ext cx="3099837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Before:</a:t>
            </a:r>
          </a:p>
        </p:txBody>
      </p:sp>
      <p:sp>
        <p:nvSpPr>
          <p:cNvPr id="74" name="Shape 74"/>
          <p:cNvSpPr/>
          <p:nvPr/>
        </p:nvSpPr>
        <p:spPr>
          <a:xfrm>
            <a:off x="8030254" y="1048097"/>
            <a:ext cx="3099838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After:</a:t>
            </a:r>
          </a:p>
        </p:txBody>
      </p:sp>
      <p:pic>
        <p:nvPicPr>
          <p:cNvPr id="75" name="Screen Shot 2015-10-29 at 7.19.50 PM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050615" y="2438612"/>
            <a:ext cx="3069784" cy="6292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2F2E3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asted-image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95954" y="217042"/>
            <a:ext cx="1233204" cy="846317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/>
          <p:nvPr/>
        </p:nvSpPr>
        <p:spPr>
          <a:xfrm>
            <a:off x="886724" y="6842850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defRPr>
            </a:lvl1pPr>
          </a:lstStyle>
          <a:p>
            <a:pPr lvl="0">
              <a:defRPr spc="0"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</a:rPr>
              <a:t>a constant state of movability, rather than just on entry creation</a:t>
            </a:r>
          </a:p>
        </p:txBody>
      </p:sp>
      <p:sp>
        <p:nvSpPr>
          <p:cNvPr id="79" name="Shape 79"/>
          <p:cNvSpPr/>
          <p:nvPr/>
        </p:nvSpPr>
        <p:spPr>
          <a:xfrm>
            <a:off x="886724" y="1181324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We observed:</a:t>
            </a:r>
          </a:p>
        </p:txBody>
      </p:sp>
      <p:sp>
        <p:nvSpPr>
          <p:cNvPr id="80" name="Shape 80"/>
          <p:cNvSpPr/>
          <p:nvPr/>
        </p:nvSpPr>
        <p:spPr>
          <a:xfrm>
            <a:off x="886724" y="5207505"/>
            <a:ext cx="11231351" cy="7863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pc="119" sz="6000">
                <a:solidFill>
                  <a:srgbClr val="F39C12"/>
                </a:solidFill>
                <a:latin typeface="Neutra Text TF SC Bold"/>
                <a:ea typeface="Neutra Text TF SC Bold"/>
                <a:cs typeface="Neutra Text TF SC Bold"/>
                <a:sym typeface="Neutra Text TF SC Bold"/>
              </a:defRPr>
            </a:lvl1pPr>
          </a:lstStyle>
          <a:p>
            <a:pPr lvl="0">
              <a:defRPr b="0" spc="0" sz="1800">
                <a:solidFill>
                  <a:srgbClr val="000000"/>
                </a:solidFill>
              </a:defRPr>
            </a:pPr>
            <a:r>
              <a:rPr b="1" spc="119" sz="6000">
                <a:solidFill>
                  <a:srgbClr val="F39C12"/>
                </a:solidFill>
              </a:rPr>
              <a:t>so we implemented:</a:t>
            </a:r>
          </a:p>
        </p:txBody>
      </p:sp>
      <p:sp>
        <p:nvSpPr>
          <p:cNvPr id="81" name="Shape 81"/>
          <p:cNvSpPr/>
          <p:nvPr/>
        </p:nvSpPr>
        <p:spPr>
          <a:xfrm>
            <a:off x="886724" y="2816668"/>
            <a:ext cx="11231351" cy="15418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users </a:t>
            </a:r>
            <a:r>
              <a:rPr spc="96" sz="4800">
                <a:solidFill>
                  <a:srgbClr val="FC5D52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love</a:t>
            </a:r>
            <a:r>
              <a:rPr spc="96" sz="4800">
                <a:solidFill>
                  <a:srgbClr val="ECF0F1"/>
                </a:solidFill>
                <a:latin typeface="Ikaros Regular"/>
                <a:ea typeface="Ikaros Regular"/>
                <a:cs typeface="Ikaros Regular"/>
                <a:sym typeface="Ikaros Regular"/>
              </a:rPr>
              <a:t> being able to move pieces as if they were physical objects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